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sldIdLst>
    <p:sldId id="256" r:id="rId2"/>
    <p:sldId id="258" r:id="rId3"/>
    <p:sldId id="257" r:id="rId4"/>
    <p:sldId id="259" r:id="rId5"/>
    <p:sldId id="260" r:id="rId6"/>
    <p:sldId id="261" r:id="rId7"/>
    <p:sldId id="262" r:id="rId8"/>
    <p:sldId id="263" r:id="rId9"/>
    <p:sldId id="264" r:id="rId10"/>
    <p:sldId id="265" r:id="rId11"/>
    <p:sldId id="266" r:id="rId12"/>
    <p:sldId id="267" r:id="rId13"/>
    <p:sldId id="268" r:id="rId14"/>
    <p:sldId id="269"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jpeg>
</file>

<file path=ppt/media/image10.jpeg>
</file>

<file path=ppt/media/image11.jpeg>
</file>

<file path=ppt/media/image12.jpeg>
</file>

<file path=ppt/media/image13.jpg>
</file>

<file path=ppt/media/image14.jpeg>
</file>

<file path=ppt/media/image15.jpeg>
</file>

<file path=ppt/media/image16.jpeg>
</file>

<file path=ppt/media/image17.jpeg>
</file>

<file path=ppt/media/image2.jpeg>
</file>

<file path=ppt/media/image3.png>
</file>

<file path=ppt/media/image4.pn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0" name="Group 9"/>
          <p:cNvGrpSpPr/>
          <p:nvPr/>
        </p:nvGrpSpPr>
        <p:grpSpPr>
          <a:xfrm>
            <a:off x="0" y="0"/>
            <a:ext cx="12188825" cy="6872226"/>
            <a:chOff x="0" y="0"/>
            <a:chExt cx="12188825" cy="6872226"/>
          </a:xfrm>
        </p:grpSpPr>
        <p:pic>
          <p:nvPicPr>
            <p:cNvPr id="9" name="Picture 8" descr="HD-PanelTitle-V.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8" name="Picture 17"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5EE5D762-CF47-45DD-A91A-5672EF836C22}" type="datetimeFigureOut">
              <a:rPr lang="id-ID" smtClean="0"/>
              <a:t>10/11/2022</a:t>
            </a:fld>
            <a:endParaRPr lang="id-ID"/>
          </a:p>
        </p:txBody>
      </p:sp>
      <p:sp>
        <p:nvSpPr>
          <p:cNvPr id="5" name="Footer Placeholder 4"/>
          <p:cNvSpPr>
            <a:spLocks noGrp="1"/>
          </p:cNvSpPr>
          <p:nvPr>
            <p:ph type="ftr" sz="quarter" idx="11"/>
          </p:nvPr>
        </p:nvSpPr>
        <p:spPr>
          <a:xfrm>
            <a:off x="2692397" y="5037663"/>
            <a:ext cx="5214635" cy="279400"/>
          </a:xfrm>
        </p:spPr>
        <p:txBody>
          <a:bodyPr/>
          <a:lstStyle/>
          <a:p>
            <a:endParaRPr lang="id-ID"/>
          </a:p>
        </p:txBody>
      </p:sp>
      <p:sp>
        <p:nvSpPr>
          <p:cNvPr id="6" name="Slide Number Placeholder 5"/>
          <p:cNvSpPr>
            <a:spLocks noGrp="1"/>
          </p:cNvSpPr>
          <p:nvPr>
            <p:ph type="sldNum" sz="quarter" idx="12"/>
          </p:nvPr>
        </p:nvSpPr>
        <p:spPr>
          <a:xfrm>
            <a:off x="8956900" y="5037663"/>
            <a:ext cx="551167" cy="279400"/>
          </a:xfrm>
        </p:spPr>
        <p:txBody>
          <a:bodyPr/>
          <a:lstStyle/>
          <a:p>
            <a:fld id="{240286F0-8A79-485C-A327-4F7DED744792}" type="slidenum">
              <a:rPr lang="id-ID" smtClean="0"/>
              <a:t>‹#›</a:t>
            </a:fld>
            <a:endParaRPr lang="id-ID"/>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773805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EE5D762-CF47-45DD-A91A-5672EF836C22}" type="datetimeFigureOut">
              <a:rPr lang="id-ID" smtClean="0"/>
              <a:t>10/11/2022</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240286F0-8A79-485C-A327-4F7DED744792}" type="slidenum">
              <a:rPr lang="id-ID" smtClean="0"/>
              <a:t>‹#›</a:t>
            </a:fld>
            <a:endParaRPr lang="id-ID"/>
          </a:p>
        </p:txBody>
      </p:sp>
    </p:spTree>
    <p:extLst>
      <p:ext uri="{BB962C8B-B14F-4D97-AF65-F5344CB8AC3E}">
        <p14:creationId xmlns:p14="http://schemas.microsoft.com/office/powerpoint/2010/main" val="31985974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E5D762-CF47-45DD-A91A-5672EF836C22}" type="datetimeFigureOut">
              <a:rPr lang="id-ID" smtClean="0"/>
              <a:t>10/11/2022</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240286F0-8A79-485C-A327-4F7DED744792}" type="slidenum">
              <a:rPr lang="id-ID" smtClean="0"/>
              <a:t>‹#›</a:t>
            </a:fld>
            <a:endParaRPr lang="id-ID"/>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058813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E5D762-CF47-45DD-A91A-5672EF836C22}" type="datetimeFigureOut">
              <a:rPr lang="id-ID" smtClean="0"/>
              <a:t>10/11/2022</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240286F0-8A79-485C-A327-4F7DED744792}" type="slidenum">
              <a:rPr lang="id-ID" smtClean="0"/>
              <a:t>‹#›</a:t>
            </a:fld>
            <a:endParaRPr lang="id-ID"/>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651028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E5D762-CF47-45DD-A91A-5672EF836C22}" type="datetimeFigureOut">
              <a:rPr lang="id-ID" smtClean="0"/>
              <a:t>10/11/2022</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240286F0-8A79-485C-A327-4F7DED744792}" type="slidenum">
              <a:rPr lang="id-ID" smtClean="0"/>
              <a:t>‹#›</a:t>
            </a:fld>
            <a:endParaRPr lang="id-ID"/>
          </a:p>
        </p:txBody>
      </p:sp>
    </p:spTree>
    <p:extLst>
      <p:ext uri="{BB962C8B-B14F-4D97-AF65-F5344CB8AC3E}">
        <p14:creationId xmlns:p14="http://schemas.microsoft.com/office/powerpoint/2010/main" val="36561302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6"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E5D762-CF47-45DD-A91A-5672EF836C22}" type="datetimeFigureOut">
              <a:rPr lang="id-ID" smtClean="0"/>
              <a:t>10/11/2022</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240286F0-8A79-485C-A327-4F7DED744792}" type="slidenum">
              <a:rPr lang="id-ID" smtClean="0"/>
              <a:t>‹#›</a:t>
            </a:fld>
            <a:endParaRPr lang="id-ID"/>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351892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4"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E5D762-CF47-45DD-A91A-5672EF836C22}" type="datetimeFigureOut">
              <a:rPr lang="id-ID" smtClean="0"/>
              <a:t>10/11/2022</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240286F0-8A79-485C-A327-4F7DED744792}" type="slidenum">
              <a:rPr lang="id-ID" smtClean="0"/>
              <a:t>‹#›</a:t>
            </a:fld>
            <a:endParaRPr lang="id-ID"/>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773510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E5D762-CF47-45DD-A91A-5672EF836C22}" type="datetimeFigureOut">
              <a:rPr lang="id-ID" smtClean="0"/>
              <a:t>10/11/2022</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240286F0-8A79-485C-A327-4F7DED744792}" type="slidenum">
              <a:rPr lang="id-ID" smtClean="0"/>
              <a:t>‹#›</a:t>
            </a:fld>
            <a:endParaRPr lang="id-ID"/>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903628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E5D762-CF47-45DD-A91A-5672EF836C22}" type="datetimeFigureOut">
              <a:rPr lang="id-ID" smtClean="0"/>
              <a:t>10/11/2022</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240286F0-8A79-485C-A327-4F7DED744792}" type="slidenum">
              <a:rPr lang="id-ID" smtClean="0"/>
              <a:t>‹#›</a:t>
            </a:fld>
            <a:endParaRPr lang="id-ID"/>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54685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E5D762-CF47-45DD-A91A-5672EF836C22}" type="datetimeFigureOut">
              <a:rPr lang="id-ID" smtClean="0"/>
              <a:t>10/11/2022</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240286F0-8A79-485C-A327-4F7DED744792}" type="slidenum">
              <a:rPr lang="id-ID" smtClean="0"/>
              <a:t>‹#›</a:t>
            </a:fld>
            <a:endParaRPr lang="id-ID"/>
          </a:p>
        </p:txBody>
      </p:sp>
    </p:spTree>
    <p:extLst>
      <p:ext uri="{BB962C8B-B14F-4D97-AF65-F5344CB8AC3E}">
        <p14:creationId xmlns:p14="http://schemas.microsoft.com/office/powerpoint/2010/main" val="31562097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E5D762-CF47-45DD-A91A-5672EF836C22}" type="datetimeFigureOut">
              <a:rPr lang="id-ID" smtClean="0"/>
              <a:t>10/11/2022</a:t>
            </a:fld>
            <a:endParaRPr lang="id-ID"/>
          </a:p>
        </p:txBody>
      </p:sp>
      <p:sp>
        <p:nvSpPr>
          <p:cNvPr id="5" name="Footer Placeholder 4"/>
          <p:cNvSpPr>
            <a:spLocks noGrp="1"/>
          </p:cNvSpPr>
          <p:nvPr>
            <p:ph type="ftr" sz="quarter" idx="11"/>
          </p:nvPr>
        </p:nvSpPr>
        <p:spPr/>
        <p:txBody>
          <a:bodyPr/>
          <a:lstStyle/>
          <a:p>
            <a:endParaRPr lang="id-ID"/>
          </a:p>
        </p:txBody>
      </p:sp>
      <p:sp>
        <p:nvSpPr>
          <p:cNvPr id="6" name="Slide Number Placeholder 5"/>
          <p:cNvSpPr>
            <a:spLocks noGrp="1"/>
          </p:cNvSpPr>
          <p:nvPr>
            <p:ph type="sldNum" sz="quarter" idx="12"/>
          </p:nvPr>
        </p:nvSpPr>
        <p:spPr/>
        <p:txBody>
          <a:bodyPr/>
          <a:lstStyle/>
          <a:p>
            <a:fld id="{240286F0-8A79-485C-A327-4F7DED744792}" type="slidenum">
              <a:rPr lang="id-ID" smtClean="0"/>
              <a:t>‹#›</a:t>
            </a:fld>
            <a:endParaRPr lang="id-ID"/>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01533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EE5D762-CF47-45DD-A91A-5672EF836C22}" type="datetimeFigureOut">
              <a:rPr lang="id-ID" smtClean="0"/>
              <a:t>10/11/2022</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240286F0-8A79-485C-A327-4F7DED744792}" type="slidenum">
              <a:rPr lang="id-ID" smtClean="0"/>
              <a:t>‹#›</a:t>
            </a:fld>
            <a:endParaRPr lang="id-ID"/>
          </a:p>
        </p:txBody>
      </p:sp>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730143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EE5D762-CF47-45DD-A91A-5672EF836C22}" type="datetimeFigureOut">
              <a:rPr lang="id-ID" smtClean="0"/>
              <a:t>10/11/2022</a:t>
            </a:fld>
            <a:endParaRPr lang="id-ID"/>
          </a:p>
        </p:txBody>
      </p:sp>
      <p:sp>
        <p:nvSpPr>
          <p:cNvPr id="8" name="Footer Placeholder 7"/>
          <p:cNvSpPr>
            <a:spLocks noGrp="1"/>
          </p:cNvSpPr>
          <p:nvPr>
            <p:ph type="ftr" sz="quarter" idx="11"/>
          </p:nvPr>
        </p:nvSpPr>
        <p:spPr/>
        <p:txBody>
          <a:bodyPr/>
          <a:lstStyle/>
          <a:p>
            <a:endParaRPr lang="id-ID"/>
          </a:p>
        </p:txBody>
      </p:sp>
      <p:sp>
        <p:nvSpPr>
          <p:cNvPr id="9" name="Slide Number Placeholder 8"/>
          <p:cNvSpPr>
            <a:spLocks noGrp="1"/>
          </p:cNvSpPr>
          <p:nvPr>
            <p:ph type="sldNum" sz="quarter" idx="12"/>
          </p:nvPr>
        </p:nvSpPr>
        <p:spPr/>
        <p:txBody>
          <a:bodyPr/>
          <a:lstStyle/>
          <a:p>
            <a:fld id="{240286F0-8A79-485C-A327-4F7DED744792}" type="slidenum">
              <a:rPr lang="id-ID" smtClean="0"/>
              <a:t>‹#›</a:t>
            </a:fld>
            <a:endParaRPr lang="id-ID"/>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350076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EE5D762-CF47-45DD-A91A-5672EF836C22}" type="datetimeFigureOut">
              <a:rPr lang="id-ID" smtClean="0"/>
              <a:t>10/11/2022</a:t>
            </a:fld>
            <a:endParaRPr lang="id-ID"/>
          </a:p>
        </p:txBody>
      </p:sp>
      <p:sp>
        <p:nvSpPr>
          <p:cNvPr id="4" name="Footer Placeholder 3"/>
          <p:cNvSpPr>
            <a:spLocks noGrp="1"/>
          </p:cNvSpPr>
          <p:nvPr>
            <p:ph type="ftr" sz="quarter" idx="11"/>
          </p:nvPr>
        </p:nvSpPr>
        <p:spPr/>
        <p:txBody>
          <a:bodyPr/>
          <a:lstStyle/>
          <a:p>
            <a:endParaRPr lang="id-ID"/>
          </a:p>
        </p:txBody>
      </p:sp>
      <p:sp>
        <p:nvSpPr>
          <p:cNvPr id="5" name="Slide Number Placeholder 4"/>
          <p:cNvSpPr>
            <a:spLocks noGrp="1"/>
          </p:cNvSpPr>
          <p:nvPr>
            <p:ph type="sldNum" sz="quarter" idx="12"/>
          </p:nvPr>
        </p:nvSpPr>
        <p:spPr/>
        <p:txBody>
          <a:bodyPr/>
          <a:lstStyle/>
          <a:p>
            <a:fld id="{240286F0-8A79-485C-A327-4F7DED744792}" type="slidenum">
              <a:rPr lang="id-ID" smtClean="0"/>
              <a:t>‹#›</a:t>
            </a:fld>
            <a:endParaRPr lang="id-ID"/>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151704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E5D762-CF47-45DD-A91A-5672EF836C22}" type="datetimeFigureOut">
              <a:rPr lang="id-ID" smtClean="0"/>
              <a:t>10/11/2022</a:t>
            </a:fld>
            <a:endParaRPr lang="id-ID"/>
          </a:p>
        </p:txBody>
      </p:sp>
      <p:sp>
        <p:nvSpPr>
          <p:cNvPr id="3" name="Footer Placeholder 2"/>
          <p:cNvSpPr>
            <a:spLocks noGrp="1"/>
          </p:cNvSpPr>
          <p:nvPr>
            <p:ph type="ftr" sz="quarter" idx="11"/>
          </p:nvPr>
        </p:nvSpPr>
        <p:spPr/>
        <p:txBody>
          <a:bodyPr/>
          <a:lstStyle/>
          <a:p>
            <a:endParaRPr lang="id-ID"/>
          </a:p>
        </p:txBody>
      </p:sp>
      <p:sp>
        <p:nvSpPr>
          <p:cNvPr id="4" name="Slide Number Placeholder 3"/>
          <p:cNvSpPr>
            <a:spLocks noGrp="1"/>
          </p:cNvSpPr>
          <p:nvPr>
            <p:ph type="sldNum" sz="quarter" idx="12"/>
          </p:nvPr>
        </p:nvSpPr>
        <p:spPr/>
        <p:txBody>
          <a:bodyPr/>
          <a:lstStyle/>
          <a:p>
            <a:fld id="{240286F0-8A79-485C-A327-4F7DED744792}" type="slidenum">
              <a:rPr lang="id-ID" smtClean="0"/>
              <a:t>‹#›</a:t>
            </a:fld>
            <a:endParaRPr lang="id-ID"/>
          </a:p>
        </p:txBody>
      </p:sp>
    </p:spTree>
    <p:extLst>
      <p:ext uri="{BB962C8B-B14F-4D97-AF65-F5344CB8AC3E}">
        <p14:creationId xmlns:p14="http://schemas.microsoft.com/office/powerpoint/2010/main" val="17576003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EE5D762-CF47-45DD-A91A-5672EF836C22}" type="datetimeFigureOut">
              <a:rPr lang="id-ID" smtClean="0"/>
              <a:t>10/11/2022</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240286F0-8A79-485C-A327-4F7DED744792}" type="slidenum">
              <a:rPr lang="id-ID" smtClean="0"/>
              <a:t>‹#›</a:t>
            </a:fld>
            <a:endParaRPr lang="id-ID"/>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175650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EE5D762-CF47-45DD-A91A-5672EF836C22}" type="datetimeFigureOut">
              <a:rPr lang="id-ID" smtClean="0"/>
              <a:t>10/11/2022</a:t>
            </a:fld>
            <a:endParaRPr lang="id-ID"/>
          </a:p>
        </p:txBody>
      </p:sp>
      <p:sp>
        <p:nvSpPr>
          <p:cNvPr id="6" name="Footer Placeholder 5"/>
          <p:cNvSpPr>
            <a:spLocks noGrp="1"/>
          </p:cNvSpPr>
          <p:nvPr>
            <p:ph type="ftr" sz="quarter" idx="11"/>
          </p:nvPr>
        </p:nvSpPr>
        <p:spPr/>
        <p:txBody>
          <a:bodyPr/>
          <a:lstStyle/>
          <a:p>
            <a:endParaRPr lang="id-ID"/>
          </a:p>
        </p:txBody>
      </p:sp>
      <p:sp>
        <p:nvSpPr>
          <p:cNvPr id="7" name="Slide Number Placeholder 6"/>
          <p:cNvSpPr>
            <a:spLocks noGrp="1"/>
          </p:cNvSpPr>
          <p:nvPr>
            <p:ph type="sldNum" sz="quarter" idx="12"/>
          </p:nvPr>
        </p:nvSpPr>
        <p:spPr/>
        <p:txBody>
          <a:bodyPr/>
          <a:lstStyle/>
          <a:p>
            <a:fld id="{240286F0-8A79-485C-A327-4F7DED744792}" type="slidenum">
              <a:rPr lang="id-ID" smtClean="0"/>
              <a:t>‹#›</a:t>
            </a:fld>
            <a:endParaRPr lang="id-ID"/>
          </a:p>
        </p:txBody>
      </p:sp>
    </p:spTree>
    <p:extLst>
      <p:ext uri="{BB962C8B-B14F-4D97-AF65-F5344CB8AC3E}">
        <p14:creationId xmlns:p14="http://schemas.microsoft.com/office/powerpoint/2010/main" val="18311050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12188825" cy="6856215"/>
            <a:chOff x="0" y="0"/>
            <a:chExt cx="12188825" cy="6856215"/>
          </a:xfrm>
        </p:grpSpPr>
        <p:pic>
          <p:nvPicPr>
            <p:cNvPr id="8" name="Picture 7" descr="HD-PanelContent-V.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EE5D762-CF47-45DD-A91A-5672EF836C22}" type="datetimeFigureOut">
              <a:rPr lang="id-ID" smtClean="0"/>
              <a:t>10/11/2022</a:t>
            </a:fld>
            <a:endParaRPr lang="id-ID"/>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id-ID"/>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40286F0-8A79-485C-A327-4F7DED744792}" type="slidenum">
              <a:rPr lang="id-ID" smtClean="0"/>
              <a:t>‹#›</a:t>
            </a:fld>
            <a:endParaRPr lang="id-ID"/>
          </a:p>
        </p:txBody>
      </p:sp>
    </p:spTree>
    <p:extLst>
      <p:ext uri="{BB962C8B-B14F-4D97-AF65-F5344CB8AC3E}">
        <p14:creationId xmlns:p14="http://schemas.microsoft.com/office/powerpoint/2010/main" val="557602973"/>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nutriclub.co.id/article-balita/stimulasi/tumbuh-kembang-anak/pantau-perkembangan-kosakata-balita" TargetMode="External"/><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hyperlink" Target="https://www.nutriclub.co.id/article-balita/kesehatan/informasi/memantau-grafik-pertumbuhan-balita"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627EB-4215-1D68-689B-C368AE01E0AE}"/>
              </a:ext>
            </a:extLst>
          </p:cNvPr>
          <p:cNvSpPr>
            <a:spLocks noGrp="1"/>
          </p:cNvSpPr>
          <p:nvPr>
            <p:ph type="ctrTitle"/>
          </p:nvPr>
        </p:nvSpPr>
        <p:spPr/>
        <p:txBody>
          <a:bodyPr/>
          <a:lstStyle/>
          <a:p>
            <a:pPr algn="ctr"/>
            <a:r>
              <a:rPr lang="id-ID" sz="4000" b="1" i="0" dirty="0">
                <a:solidFill>
                  <a:srgbClr val="040303"/>
                </a:solidFill>
                <a:effectLst>
                  <a:outerShdw blurRad="38100" dist="38100" dir="2700000" algn="tl">
                    <a:srgbClr val="000000">
                      <a:alpha val="43137"/>
                    </a:srgbClr>
                  </a:outerShdw>
                </a:effectLst>
                <a:latin typeface="GothamRounded-Bold"/>
              </a:rPr>
              <a:t>Tahapan Tumbuh Kembang Anak Sejak Dini Agar Optimal</a:t>
            </a:r>
          </a:p>
        </p:txBody>
      </p:sp>
      <p:sp>
        <p:nvSpPr>
          <p:cNvPr id="3" name="Subtitle 2">
            <a:extLst>
              <a:ext uri="{FF2B5EF4-FFF2-40B4-BE49-F238E27FC236}">
                <a16:creationId xmlns:a16="http://schemas.microsoft.com/office/drawing/2014/main" id="{E7AE5EBF-B602-8EEC-5AE9-E043EF78EED4}"/>
              </a:ext>
            </a:extLst>
          </p:cNvPr>
          <p:cNvSpPr>
            <a:spLocks noGrp="1"/>
          </p:cNvSpPr>
          <p:nvPr>
            <p:ph type="subTitle" idx="1"/>
          </p:nvPr>
        </p:nvSpPr>
        <p:spPr>
          <a:xfrm>
            <a:off x="2692398" y="3740724"/>
            <a:ext cx="6815669" cy="1320802"/>
          </a:xfrm>
        </p:spPr>
        <p:txBody>
          <a:bodyPr/>
          <a:lstStyle/>
          <a:p>
            <a:r>
              <a:rPr lang="id-ID" b="1" dirty="0">
                <a:effectLst>
                  <a:outerShdw blurRad="38100" dist="38100" dir="2700000" algn="tl">
                    <a:srgbClr val="000000">
                      <a:alpha val="43137"/>
                    </a:srgbClr>
                  </a:outerShdw>
                </a:effectLst>
              </a:rPr>
              <a:t>POSYANDU GERBANGMAS SIAGA </a:t>
            </a:r>
          </a:p>
          <a:p>
            <a:r>
              <a:rPr lang="id-ID" b="1" dirty="0">
                <a:effectLst>
                  <a:outerShdw blurRad="38100" dist="38100" dir="2700000" algn="tl">
                    <a:srgbClr val="000000">
                      <a:alpha val="43137"/>
                    </a:srgbClr>
                  </a:outerShdw>
                </a:effectLst>
              </a:rPr>
              <a:t>DESA DAWUHAN LOR</a:t>
            </a:r>
          </a:p>
          <a:p>
            <a:endParaRPr lang="id-ID" b="1" dirty="0">
              <a:effectLst>
                <a:outerShdw blurRad="38100" dist="38100" dir="2700000" algn="tl">
                  <a:srgbClr val="000000">
                    <a:alpha val="43137"/>
                  </a:srgbClr>
                </a:outerShdw>
              </a:effectLst>
            </a:endParaRPr>
          </a:p>
        </p:txBody>
      </p:sp>
      <p:pic>
        <p:nvPicPr>
          <p:cNvPr id="5" name="Picture 4">
            <a:extLst>
              <a:ext uri="{FF2B5EF4-FFF2-40B4-BE49-F238E27FC236}">
                <a16:creationId xmlns:a16="http://schemas.microsoft.com/office/drawing/2014/main" id="{3656E17C-5902-5FF7-935E-5AF600791ECB}"/>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foregroundMark x1="15873" y1="30582" x2="15873" y2="30582"/>
                        <a14:foregroundMark x1="25964" y1="32476" x2="25964" y2="32476"/>
                        <a14:foregroundMark x1="38039" y1="34235" x2="38039" y2="34235"/>
                        <a14:foregroundMark x1="56179" y1="37077" x2="56179" y2="37077"/>
                        <a14:foregroundMark x1="52041" y1="52368" x2="52041" y2="52368"/>
                        <a14:foregroundMark x1="56179" y1="52909" x2="56179" y2="52909"/>
                        <a14:foregroundMark x1="58390" y1="58593" x2="58390" y2="58593"/>
                        <a14:foregroundMark x1="61961" y1="51150" x2="61961" y2="51150"/>
                        <a14:foregroundMark x1="80896" y1="45196" x2="80896" y2="45196"/>
                        <a14:foregroundMark x1="59354" y1="54668" x2="59354" y2="54668"/>
                      </a14:backgroundRemoval>
                    </a14:imgEffect>
                  </a14:imgLayer>
                </a14:imgProps>
              </a:ext>
              <a:ext uri="{28A0092B-C50C-407E-A947-70E740481C1C}">
                <a14:useLocalDpi xmlns:a14="http://schemas.microsoft.com/office/drawing/2010/main" val="0"/>
              </a:ext>
            </a:extLst>
          </a:blip>
          <a:stretch>
            <a:fillRect/>
          </a:stretch>
        </p:blipFill>
        <p:spPr>
          <a:xfrm>
            <a:off x="8242852" y="4810539"/>
            <a:ext cx="1722729" cy="721710"/>
          </a:xfrm>
          <a:prstGeom prst="rect">
            <a:avLst/>
          </a:prstGeom>
        </p:spPr>
      </p:pic>
    </p:spTree>
    <p:extLst>
      <p:ext uri="{BB962C8B-B14F-4D97-AF65-F5344CB8AC3E}">
        <p14:creationId xmlns:p14="http://schemas.microsoft.com/office/powerpoint/2010/main" val="35614357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536B3-0CD1-6817-A130-30DF359FF3A1}"/>
              </a:ext>
            </a:extLst>
          </p:cNvPr>
          <p:cNvSpPr>
            <a:spLocks noGrp="1"/>
          </p:cNvSpPr>
          <p:nvPr>
            <p:ph type="title"/>
          </p:nvPr>
        </p:nvSpPr>
        <p:spPr/>
        <p:txBody>
          <a:bodyPr>
            <a:normAutofit fontScale="90000"/>
          </a:bodyPr>
          <a:lstStyle/>
          <a:p>
            <a:r>
              <a:rPr lang="nl-NL" b="1" dirty="0"/>
              <a:t>Tahap Pertumbuhan Dan Perkembangan Balita 1-5 Tahun</a:t>
            </a:r>
            <a:endParaRPr lang="id-ID" b="1" dirty="0"/>
          </a:p>
        </p:txBody>
      </p:sp>
      <p:pic>
        <p:nvPicPr>
          <p:cNvPr id="5" name="Picture 4">
            <a:extLst>
              <a:ext uri="{FF2B5EF4-FFF2-40B4-BE49-F238E27FC236}">
                <a16:creationId xmlns:a16="http://schemas.microsoft.com/office/drawing/2014/main" id="{56691FDB-7463-DE0F-DE8A-AA2F368C2C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27304" y="3325093"/>
            <a:ext cx="5100845" cy="2866985"/>
          </a:xfrm>
          <a:prstGeom prst="rect">
            <a:avLst/>
          </a:prstGeom>
        </p:spPr>
      </p:pic>
      <p:sp>
        <p:nvSpPr>
          <p:cNvPr id="3" name="Content Placeholder 2">
            <a:extLst>
              <a:ext uri="{FF2B5EF4-FFF2-40B4-BE49-F238E27FC236}">
                <a16:creationId xmlns:a16="http://schemas.microsoft.com/office/drawing/2014/main" id="{EE1FB14A-73B4-F0B6-141F-D48199E253C9}"/>
              </a:ext>
            </a:extLst>
          </p:cNvPr>
          <p:cNvSpPr>
            <a:spLocks noGrp="1"/>
          </p:cNvSpPr>
          <p:nvPr>
            <p:ph idx="1"/>
          </p:nvPr>
        </p:nvSpPr>
        <p:spPr>
          <a:xfrm>
            <a:off x="1295401" y="2556932"/>
            <a:ext cx="5264425" cy="3318936"/>
          </a:xfrm>
        </p:spPr>
        <p:txBody>
          <a:bodyPr>
            <a:normAutofit/>
          </a:bodyPr>
          <a:lstStyle/>
          <a:p>
            <a:pPr algn="l"/>
            <a:r>
              <a:rPr lang="id-ID" b="1" i="0" dirty="0">
                <a:solidFill>
                  <a:schemeClr val="tx1"/>
                </a:solidFill>
                <a:effectLst/>
                <a:latin typeface="GothamRounded-Medium"/>
              </a:rPr>
              <a:t>5. Usia 2-3 Tahun</a:t>
            </a:r>
            <a:endParaRPr lang="id-ID" b="0" i="0" dirty="0">
              <a:solidFill>
                <a:schemeClr val="tx1"/>
              </a:solidFill>
              <a:effectLst/>
              <a:latin typeface="GothamRounded-Medium"/>
            </a:endParaRPr>
          </a:p>
          <a:p>
            <a:pPr algn="l"/>
            <a:r>
              <a:rPr lang="id-ID" b="0" i="0" dirty="0">
                <a:solidFill>
                  <a:schemeClr val="tx1"/>
                </a:solidFill>
                <a:effectLst/>
                <a:latin typeface="GothamRounded-Book"/>
              </a:rPr>
              <a:t>Ajari berpakaian sendiri, ajak melihat buku bergambar, bacakan cerita anak, ajari makan di piringnya sendiri, ajari cuci tangan, ajari buang air besar dan kecil di tempatnya</a:t>
            </a:r>
          </a:p>
        </p:txBody>
      </p:sp>
    </p:spTree>
    <p:extLst>
      <p:ext uri="{BB962C8B-B14F-4D97-AF65-F5344CB8AC3E}">
        <p14:creationId xmlns:p14="http://schemas.microsoft.com/office/powerpoint/2010/main" val="24850060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536B3-0CD1-6817-A130-30DF359FF3A1}"/>
              </a:ext>
            </a:extLst>
          </p:cNvPr>
          <p:cNvSpPr>
            <a:spLocks noGrp="1"/>
          </p:cNvSpPr>
          <p:nvPr>
            <p:ph type="title"/>
          </p:nvPr>
        </p:nvSpPr>
        <p:spPr/>
        <p:txBody>
          <a:bodyPr>
            <a:normAutofit fontScale="90000"/>
          </a:bodyPr>
          <a:lstStyle/>
          <a:p>
            <a:r>
              <a:rPr lang="nl-NL" b="1" dirty="0"/>
              <a:t>Tahap Pertumbuhan Dan Perkembangan Balita 1-5 Tahun</a:t>
            </a:r>
            <a:endParaRPr lang="id-ID" b="1" dirty="0"/>
          </a:p>
        </p:txBody>
      </p:sp>
      <p:pic>
        <p:nvPicPr>
          <p:cNvPr id="5122" name="Picture 2">
            <a:extLst>
              <a:ext uri="{FF2B5EF4-FFF2-40B4-BE49-F238E27FC236}">
                <a16:creationId xmlns:a16="http://schemas.microsoft.com/office/drawing/2014/main" id="{3058E81A-D5A6-1237-36D3-29C1F1CC205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94781" y="3252651"/>
            <a:ext cx="5145155" cy="289415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EE1FB14A-73B4-F0B6-141F-D48199E253C9}"/>
              </a:ext>
            </a:extLst>
          </p:cNvPr>
          <p:cNvSpPr>
            <a:spLocks noGrp="1"/>
          </p:cNvSpPr>
          <p:nvPr>
            <p:ph idx="1"/>
          </p:nvPr>
        </p:nvSpPr>
        <p:spPr>
          <a:xfrm>
            <a:off x="1295401" y="2556932"/>
            <a:ext cx="5264425" cy="3318936"/>
          </a:xfrm>
        </p:spPr>
        <p:txBody>
          <a:bodyPr>
            <a:normAutofit/>
          </a:bodyPr>
          <a:lstStyle/>
          <a:p>
            <a:pPr algn="l"/>
            <a:r>
              <a:rPr lang="id-ID" b="1" i="0" dirty="0">
                <a:solidFill>
                  <a:srgbClr val="303030"/>
                </a:solidFill>
                <a:effectLst/>
                <a:latin typeface="GothamRounded-Medium"/>
              </a:rPr>
              <a:t>6. Usia 3-5 Tahun</a:t>
            </a:r>
            <a:endParaRPr lang="id-ID" b="0" i="0" dirty="0">
              <a:solidFill>
                <a:srgbClr val="303030"/>
              </a:solidFill>
              <a:effectLst/>
              <a:latin typeface="GothamRounded-Medium"/>
            </a:endParaRPr>
          </a:p>
          <a:p>
            <a:pPr algn="l"/>
            <a:r>
              <a:rPr lang="id-ID" b="0" i="0" dirty="0">
                <a:solidFill>
                  <a:srgbClr val="303030"/>
                </a:solidFill>
                <a:effectLst/>
                <a:latin typeface="GothamRounded-Book"/>
              </a:rPr>
              <a:t>Minta si Kecil menceritakan apa yang ia lakukan, dengarkan ia ketika </a:t>
            </a:r>
            <a:r>
              <a:rPr lang="id-ID" b="0" i="0" u="none" strike="noStrike" dirty="0">
                <a:solidFill>
                  <a:srgbClr val="007BFF"/>
                </a:solidFill>
                <a:effectLst/>
                <a:latin typeface="GothamRounded-Book"/>
                <a:hlinkClick r:id="rId3"/>
              </a:rPr>
              <a:t>bicara</a:t>
            </a:r>
            <a:r>
              <a:rPr lang="id-ID" b="0" i="0" dirty="0">
                <a:solidFill>
                  <a:srgbClr val="303030"/>
                </a:solidFill>
                <a:effectLst/>
                <a:latin typeface="GothamRounded-Book"/>
              </a:rPr>
              <a:t>, jika ia gagap, ajari bicara pelan-pelan, awasi si Kecil ketika mencoba hal-hal baru.</a:t>
            </a:r>
          </a:p>
        </p:txBody>
      </p:sp>
    </p:spTree>
    <p:extLst>
      <p:ext uri="{BB962C8B-B14F-4D97-AF65-F5344CB8AC3E}">
        <p14:creationId xmlns:p14="http://schemas.microsoft.com/office/powerpoint/2010/main" val="22336127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CB90E-4D65-6A22-FDC5-F445E26418C1}"/>
              </a:ext>
            </a:extLst>
          </p:cNvPr>
          <p:cNvSpPr>
            <a:spLocks noGrp="1"/>
          </p:cNvSpPr>
          <p:nvPr>
            <p:ph type="title"/>
          </p:nvPr>
        </p:nvSpPr>
        <p:spPr>
          <a:xfrm>
            <a:off x="1295401" y="1307545"/>
            <a:ext cx="9601196" cy="1064595"/>
          </a:xfrm>
        </p:spPr>
        <p:txBody>
          <a:bodyPr>
            <a:normAutofit fontScale="90000"/>
          </a:bodyPr>
          <a:lstStyle/>
          <a:p>
            <a:r>
              <a:rPr lang="id-ID" b="1" i="0" dirty="0">
                <a:solidFill>
                  <a:schemeClr val="tx1"/>
                </a:solidFill>
                <a:effectLst/>
                <a:latin typeface="GothamRounded-Bold"/>
              </a:rPr>
              <a:t>Tips Agar Tumbuh Kembang Anak Optimal</a:t>
            </a:r>
            <a:endParaRPr lang="id-ID" b="1" dirty="0">
              <a:solidFill>
                <a:schemeClr val="tx1"/>
              </a:solidFill>
            </a:endParaRPr>
          </a:p>
        </p:txBody>
      </p:sp>
      <p:pic>
        <p:nvPicPr>
          <p:cNvPr id="6146" name="Picture 2">
            <a:extLst>
              <a:ext uri="{FF2B5EF4-FFF2-40B4-BE49-F238E27FC236}">
                <a16:creationId xmlns:a16="http://schemas.microsoft.com/office/drawing/2014/main" id="{52F499B7-11F9-AEB4-C1D6-A9BDBD0109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71336" y="3167270"/>
            <a:ext cx="5289528" cy="2982706"/>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A9D927DF-D908-53AB-5F1E-6F9E93410EAE}"/>
              </a:ext>
            </a:extLst>
          </p:cNvPr>
          <p:cNvSpPr>
            <a:spLocks noGrp="1"/>
          </p:cNvSpPr>
          <p:nvPr>
            <p:ph idx="1"/>
          </p:nvPr>
        </p:nvSpPr>
        <p:spPr>
          <a:xfrm>
            <a:off x="1295401" y="2556932"/>
            <a:ext cx="5768008" cy="3318936"/>
          </a:xfrm>
        </p:spPr>
        <p:txBody>
          <a:bodyPr>
            <a:normAutofit/>
          </a:bodyPr>
          <a:lstStyle/>
          <a:p>
            <a:pPr algn="l"/>
            <a:r>
              <a:rPr lang="id-ID" b="1" i="0" dirty="0">
                <a:solidFill>
                  <a:schemeClr val="tx1"/>
                </a:solidFill>
                <a:effectLst/>
                <a:latin typeface="GothamRounded-Medium"/>
              </a:rPr>
              <a:t>1. Memenuhi kebutuhan gizi si Kecil</a:t>
            </a:r>
            <a:endParaRPr lang="id-ID" b="0" i="0" dirty="0">
              <a:solidFill>
                <a:schemeClr val="tx1"/>
              </a:solidFill>
              <a:effectLst/>
              <a:latin typeface="GothamRounded-Medium"/>
            </a:endParaRPr>
          </a:p>
          <a:p>
            <a:pPr algn="just"/>
            <a:r>
              <a:rPr lang="id-ID" b="0" i="0" dirty="0">
                <a:solidFill>
                  <a:schemeClr val="tx1"/>
                </a:solidFill>
                <a:effectLst/>
                <a:latin typeface="GothamRounded-Book"/>
              </a:rPr>
              <a:t>Tiap anak mulai diberikan MPASI sejak menginjak usia 6 bulan dengan tekstur makanan yang lembut. Mama dapat memberikan makanan yang menunjang kebutuhan vitamin, protein, kalsium yang memiliki peran yang penting bagi tumbuh kembang si Kecil.</a:t>
            </a:r>
          </a:p>
          <a:p>
            <a:pPr marL="0" indent="0">
              <a:buNone/>
            </a:pPr>
            <a:endParaRPr lang="id-ID" dirty="0">
              <a:solidFill>
                <a:schemeClr val="tx1"/>
              </a:solidFill>
            </a:endParaRPr>
          </a:p>
        </p:txBody>
      </p:sp>
    </p:spTree>
    <p:extLst>
      <p:ext uri="{BB962C8B-B14F-4D97-AF65-F5344CB8AC3E}">
        <p14:creationId xmlns:p14="http://schemas.microsoft.com/office/powerpoint/2010/main" val="5931742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CB90E-4D65-6A22-FDC5-F445E26418C1}"/>
              </a:ext>
            </a:extLst>
          </p:cNvPr>
          <p:cNvSpPr>
            <a:spLocks noGrp="1"/>
          </p:cNvSpPr>
          <p:nvPr>
            <p:ph type="title"/>
          </p:nvPr>
        </p:nvSpPr>
        <p:spPr>
          <a:xfrm>
            <a:off x="1295401" y="1307545"/>
            <a:ext cx="9601196" cy="1064595"/>
          </a:xfrm>
        </p:spPr>
        <p:txBody>
          <a:bodyPr>
            <a:normAutofit fontScale="90000"/>
          </a:bodyPr>
          <a:lstStyle/>
          <a:p>
            <a:r>
              <a:rPr lang="id-ID" b="1" i="0" dirty="0">
                <a:solidFill>
                  <a:schemeClr val="tx1"/>
                </a:solidFill>
                <a:effectLst/>
                <a:latin typeface="GothamRounded-Bold"/>
              </a:rPr>
              <a:t>Tips Agar Tumbuh Kembang Anak Optimal</a:t>
            </a:r>
            <a:endParaRPr lang="id-ID" b="1" dirty="0">
              <a:solidFill>
                <a:schemeClr val="tx1"/>
              </a:solidFill>
            </a:endParaRPr>
          </a:p>
        </p:txBody>
      </p:sp>
      <p:sp>
        <p:nvSpPr>
          <p:cNvPr id="3" name="Content Placeholder 2">
            <a:extLst>
              <a:ext uri="{FF2B5EF4-FFF2-40B4-BE49-F238E27FC236}">
                <a16:creationId xmlns:a16="http://schemas.microsoft.com/office/drawing/2014/main" id="{A9D927DF-D908-53AB-5F1E-6F9E93410EAE}"/>
              </a:ext>
            </a:extLst>
          </p:cNvPr>
          <p:cNvSpPr>
            <a:spLocks noGrp="1"/>
          </p:cNvSpPr>
          <p:nvPr>
            <p:ph idx="1"/>
          </p:nvPr>
        </p:nvSpPr>
        <p:spPr>
          <a:xfrm>
            <a:off x="1295401" y="2556932"/>
            <a:ext cx="4975935" cy="3318936"/>
          </a:xfrm>
        </p:spPr>
        <p:txBody>
          <a:bodyPr>
            <a:normAutofit fontScale="92500" lnSpcReduction="20000"/>
          </a:bodyPr>
          <a:lstStyle/>
          <a:p>
            <a:pPr algn="just"/>
            <a:r>
              <a:rPr lang="id-ID" b="1" i="0" dirty="0">
                <a:solidFill>
                  <a:schemeClr val="tx1"/>
                </a:solidFill>
                <a:effectLst/>
                <a:latin typeface="GothamRounded-Medium"/>
              </a:rPr>
              <a:t>2. Lingkungan memengaruhi tumbuh kembang si Kecil</a:t>
            </a:r>
            <a:endParaRPr lang="id-ID" b="0" i="0" dirty="0">
              <a:solidFill>
                <a:schemeClr val="tx1"/>
              </a:solidFill>
              <a:effectLst/>
              <a:latin typeface="GothamRounded-Medium"/>
            </a:endParaRPr>
          </a:p>
          <a:p>
            <a:pPr algn="just"/>
            <a:r>
              <a:rPr lang="id-ID" b="0" i="0" dirty="0">
                <a:solidFill>
                  <a:schemeClr val="tx1"/>
                </a:solidFill>
                <a:effectLst/>
                <a:latin typeface="GothamRounded-Book"/>
              </a:rPr>
              <a:t>Lingkungan si Kecil juga memengaruhi tumbuh dan kembang anak. Lingkungan yang baik tentu membuat si Kecil memiliki hubungan yang positif dengan orang-orang di sekitarnya. Hubungan yang positif menjadi pengalaman si Kecil untuk menjalani proses tumbuh kembang pada periode emasnya.</a:t>
            </a:r>
          </a:p>
          <a:p>
            <a:pPr marL="0" indent="0">
              <a:buNone/>
            </a:pPr>
            <a:endParaRPr lang="id-ID" dirty="0">
              <a:solidFill>
                <a:schemeClr val="tx1"/>
              </a:solidFill>
            </a:endParaRPr>
          </a:p>
        </p:txBody>
      </p:sp>
      <p:pic>
        <p:nvPicPr>
          <p:cNvPr id="7170" name="Picture 2">
            <a:extLst>
              <a:ext uri="{FF2B5EF4-FFF2-40B4-BE49-F238E27FC236}">
                <a16:creationId xmlns:a16="http://schemas.microsoft.com/office/drawing/2014/main" id="{E5460B04-DB68-E11B-D44C-3B8C7DBF36B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20882" y="2836699"/>
            <a:ext cx="5182765" cy="3318936"/>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38502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CB90E-4D65-6A22-FDC5-F445E26418C1}"/>
              </a:ext>
            </a:extLst>
          </p:cNvPr>
          <p:cNvSpPr>
            <a:spLocks noGrp="1"/>
          </p:cNvSpPr>
          <p:nvPr>
            <p:ph type="title"/>
          </p:nvPr>
        </p:nvSpPr>
        <p:spPr>
          <a:xfrm>
            <a:off x="1295401" y="1307545"/>
            <a:ext cx="9601196" cy="1064595"/>
          </a:xfrm>
        </p:spPr>
        <p:txBody>
          <a:bodyPr>
            <a:normAutofit fontScale="90000"/>
          </a:bodyPr>
          <a:lstStyle/>
          <a:p>
            <a:r>
              <a:rPr lang="id-ID" b="1" i="0" dirty="0">
                <a:solidFill>
                  <a:schemeClr val="tx1"/>
                </a:solidFill>
                <a:effectLst/>
                <a:latin typeface="GothamRounded-Bold"/>
              </a:rPr>
              <a:t>Tips Agar Tumbuh Kembang Anak Optimal</a:t>
            </a:r>
            <a:endParaRPr lang="id-ID" b="1" dirty="0">
              <a:solidFill>
                <a:schemeClr val="tx1"/>
              </a:solidFill>
            </a:endParaRPr>
          </a:p>
        </p:txBody>
      </p:sp>
      <p:sp>
        <p:nvSpPr>
          <p:cNvPr id="3" name="Content Placeholder 2">
            <a:extLst>
              <a:ext uri="{FF2B5EF4-FFF2-40B4-BE49-F238E27FC236}">
                <a16:creationId xmlns:a16="http://schemas.microsoft.com/office/drawing/2014/main" id="{A9D927DF-D908-53AB-5F1E-6F9E93410EAE}"/>
              </a:ext>
            </a:extLst>
          </p:cNvPr>
          <p:cNvSpPr>
            <a:spLocks noGrp="1"/>
          </p:cNvSpPr>
          <p:nvPr>
            <p:ph idx="1"/>
          </p:nvPr>
        </p:nvSpPr>
        <p:spPr>
          <a:xfrm>
            <a:off x="1295402" y="2556932"/>
            <a:ext cx="4575718" cy="3318936"/>
          </a:xfrm>
        </p:spPr>
        <p:txBody>
          <a:bodyPr>
            <a:normAutofit fontScale="85000" lnSpcReduction="20000"/>
          </a:bodyPr>
          <a:lstStyle/>
          <a:p>
            <a:pPr algn="just"/>
            <a:r>
              <a:rPr lang="id-ID" b="1" i="0" dirty="0">
                <a:solidFill>
                  <a:schemeClr val="tx1"/>
                </a:solidFill>
                <a:effectLst/>
                <a:latin typeface="GothamRounded-Medium"/>
              </a:rPr>
              <a:t>3. Melakukan permainan yang menyenangkan</a:t>
            </a:r>
            <a:endParaRPr lang="id-ID" b="0" i="0" dirty="0">
              <a:solidFill>
                <a:schemeClr val="tx1"/>
              </a:solidFill>
              <a:effectLst/>
              <a:latin typeface="GothamRounded-Medium"/>
            </a:endParaRPr>
          </a:p>
          <a:p>
            <a:pPr algn="just"/>
            <a:r>
              <a:rPr lang="id-ID" b="0" i="0" dirty="0">
                <a:solidFill>
                  <a:schemeClr val="tx1"/>
                </a:solidFill>
                <a:effectLst/>
                <a:latin typeface="GothamRounded-Book"/>
              </a:rPr>
              <a:t>Salah satu yang dapat Mama lakukan untuk mengoptimalkan tumbuh kembang si Kecil adalah dengan mengajak si Kecil belajar sambil bermain. Ini dikarenakan hal-hal yang menyenangkan akan lebih mudah diterima oleh si Kecil. Ajak si Kecil bereksplorasi, memecahkan masalah, dan belajar dari setiap kondisi yang akan dihadapi. </a:t>
            </a:r>
          </a:p>
          <a:p>
            <a:pPr marL="0" indent="0">
              <a:buNone/>
            </a:pPr>
            <a:endParaRPr lang="id-ID" dirty="0">
              <a:solidFill>
                <a:schemeClr val="tx1"/>
              </a:solidFill>
            </a:endParaRPr>
          </a:p>
        </p:txBody>
      </p:sp>
      <p:pic>
        <p:nvPicPr>
          <p:cNvPr id="8194" name="Picture 2">
            <a:extLst>
              <a:ext uri="{FF2B5EF4-FFF2-40B4-BE49-F238E27FC236}">
                <a16:creationId xmlns:a16="http://schemas.microsoft.com/office/drawing/2014/main" id="{4BCBEA92-E08B-0093-5DE8-1E39D1198E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71120" y="3542539"/>
            <a:ext cx="5553207" cy="251812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4080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627EB-4215-1D68-689B-C368AE01E0AE}"/>
              </a:ext>
            </a:extLst>
          </p:cNvPr>
          <p:cNvSpPr>
            <a:spLocks noGrp="1"/>
          </p:cNvSpPr>
          <p:nvPr>
            <p:ph type="ctrTitle"/>
          </p:nvPr>
        </p:nvSpPr>
        <p:spPr/>
        <p:txBody>
          <a:bodyPr/>
          <a:lstStyle/>
          <a:p>
            <a:pPr algn="ctr"/>
            <a:r>
              <a:rPr lang="id-ID" sz="4000" b="1" i="0" dirty="0">
                <a:solidFill>
                  <a:srgbClr val="040303"/>
                </a:solidFill>
                <a:effectLst>
                  <a:outerShdw blurRad="38100" dist="38100" dir="2700000" algn="tl">
                    <a:srgbClr val="000000">
                      <a:alpha val="43137"/>
                    </a:srgbClr>
                  </a:outerShdw>
                </a:effectLst>
                <a:latin typeface="GothamRounded-Bold"/>
              </a:rPr>
              <a:t>TERIMAKASIH.</a:t>
            </a:r>
          </a:p>
        </p:txBody>
      </p:sp>
      <p:sp>
        <p:nvSpPr>
          <p:cNvPr id="3" name="Subtitle 2">
            <a:extLst>
              <a:ext uri="{FF2B5EF4-FFF2-40B4-BE49-F238E27FC236}">
                <a16:creationId xmlns:a16="http://schemas.microsoft.com/office/drawing/2014/main" id="{E7AE5EBF-B602-8EEC-5AE9-E043EF78EED4}"/>
              </a:ext>
            </a:extLst>
          </p:cNvPr>
          <p:cNvSpPr>
            <a:spLocks noGrp="1"/>
          </p:cNvSpPr>
          <p:nvPr>
            <p:ph type="subTitle" idx="1"/>
          </p:nvPr>
        </p:nvSpPr>
        <p:spPr>
          <a:xfrm>
            <a:off x="2692398" y="3740724"/>
            <a:ext cx="6815669" cy="1320802"/>
          </a:xfrm>
        </p:spPr>
        <p:txBody>
          <a:bodyPr/>
          <a:lstStyle/>
          <a:p>
            <a:r>
              <a:rPr lang="id-ID" b="1" dirty="0">
                <a:effectLst>
                  <a:outerShdw blurRad="38100" dist="38100" dir="2700000" algn="tl">
                    <a:srgbClr val="000000">
                      <a:alpha val="43137"/>
                    </a:srgbClr>
                  </a:outerShdw>
                </a:effectLst>
              </a:rPr>
              <a:t>POSYANDU GERBANGMAS SIAGA </a:t>
            </a:r>
          </a:p>
          <a:p>
            <a:r>
              <a:rPr lang="id-ID" b="1" dirty="0">
                <a:effectLst>
                  <a:outerShdw blurRad="38100" dist="38100" dir="2700000" algn="tl">
                    <a:srgbClr val="000000">
                      <a:alpha val="43137"/>
                    </a:srgbClr>
                  </a:outerShdw>
                </a:effectLst>
              </a:rPr>
              <a:t>DESA DAWUHAN LOR</a:t>
            </a:r>
          </a:p>
          <a:p>
            <a:endParaRPr lang="id-ID" b="1" dirty="0">
              <a:effectLst>
                <a:outerShdw blurRad="38100" dist="38100" dir="2700000" algn="tl">
                  <a:srgbClr val="000000">
                    <a:alpha val="43137"/>
                  </a:srgbClr>
                </a:outerShdw>
              </a:effectLst>
            </a:endParaRPr>
          </a:p>
        </p:txBody>
      </p:sp>
      <p:pic>
        <p:nvPicPr>
          <p:cNvPr id="5" name="Picture 4">
            <a:extLst>
              <a:ext uri="{FF2B5EF4-FFF2-40B4-BE49-F238E27FC236}">
                <a16:creationId xmlns:a16="http://schemas.microsoft.com/office/drawing/2014/main" id="{3656E17C-5902-5FF7-935E-5AF600791ECB}"/>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foregroundMark x1="15873" y1="30582" x2="15873" y2="30582"/>
                        <a14:foregroundMark x1="25964" y1="32476" x2="25964" y2="32476"/>
                        <a14:foregroundMark x1="38039" y1="34235" x2="38039" y2="34235"/>
                        <a14:foregroundMark x1="56179" y1="37077" x2="56179" y2="37077"/>
                        <a14:foregroundMark x1="52041" y1="52368" x2="52041" y2="52368"/>
                        <a14:foregroundMark x1="56179" y1="52909" x2="56179" y2="52909"/>
                        <a14:foregroundMark x1="58390" y1="58593" x2="58390" y2="58593"/>
                        <a14:foregroundMark x1="61961" y1="51150" x2="61961" y2="51150"/>
                        <a14:foregroundMark x1="80896" y1="45196" x2="80896" y2="45196"/>
                        <a14:foregroundMark x1="59354" y1="54668" x2="59354" y2="54668"/>
                      </a14:backgroundRemoval>
                    </a14:imgEffect>
                  </a14:imgLayer>
                </a14:imgProps>
              </a:ext>
              <a:ext uri="{28A0092B-C50C-407E-A947-70E740481C1C}">
                <a14:useLocalDpi xmlns:a14="http://schemas.microsoft.com/office/drawing/2010/main" val="0"/>
              </a:ext>
            </a:extLst>
          </a:blip>
          <a:stretch>
            <a:fillRect/>
          </a:stretch>
        </p:blipFill>
        <p:spPr>
          <a:xfrm>
            <a:off x="8242852" y="4810539"/>
            <a:ext cx="1722729" cy="721710"/>
          </a:xfrm>
          <a:prstGeom prst="rect">
            <a:avLst/>
          </a:prstGeom>
        </p:spPr>
      </p:pic>
    </p:spTree>
    <p:extLst>
      <p:ext uri="{BB962C8B-B14F-4D97-AF65-F5344CB8AC3E}">
        <p14:creationId xmlns:p14="http://schemas.microsoft.com/office/powerpoint/2010/main" val="36278747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93465B2-4DB8-F228-5EC2-C16C014ACBEC}"/>
              </a:ext>
            </a:extLst>
          </p:cNvPr>
          <p:cNvSpPr txBox="1"/>
          <p:nvPr/>
        </p:nvSpPr>
        <p:spPr>
          <a:xfrm>
            <a:off x="801756" y="2054160"/>
            <a:ext cx="9733723" cy="3416320"/>
          </a:xfrm>
          <a:prstGeom prst="rect">
            <a:avLst/>
          </a:prstGeom>
          <a:noFill/>
        </p:spPr>
        <p:txBody>
          <a:bodyPr wrap="square">
            <a:spAutoFit/>
          </a:bodyPr>
          <a:lstStyle/>
          <a:p>
            <a:pPr algn="just"/>
            <a:r>
              <a:rPr lang="id-ID" sz="2400" i="0" dirty="0">
                <a:effectLst>
                  <a:outerShdw blurRad="38100" dist="38100" dir="2700000" algn="tl">
                    <a:srgbClr val="000000">
                      <a:alpha val="43137"/>
                    </a:srgbClr>
                  </a:outerShdw>
                </a:effectLst>
                <a:latin typeface="GothamRounded-Book"/>
              </a:rPr>
              <a:t>Pertumbuhan anak adalah perubahan yang bersifat kuantitatif, dapat diukur, dan terjadi secara fisik. Pertumbuhan dan perkembangan balita 1-5 tahun dapat dipantau melalui pengukuran tinggi badan, berat badan, lingkar kepala, dan ukuran lainnya sesuai usia dengan standarisasi alat ukur tertentu. Sedangkan perkembangan adalah pertambahan kemampuan struktur dan fungsi tubuh yang lebih kompleks, misalnya si Kecil dapat berjalan atau berbicara. </a:t>
            </a:r>
          </a:p>
          <a:p>
            <a:pPr algn="just"/>
            <a:r>
              <a:rPr lang="id-ID" sz="2400" i="0" strike="noStrike" dirty="0">
                <a:effectLst>
                  <a:outerShdw blurRad="38100" dist="38100" dir="2700000" algn="tl">
                    <a:srgbClr val="000000">
                      <a:alpha val="43137"/>
                    </a:srgbClr>
                  </a:outerShdw>
                </a:effectLst>
                <a:latin typeface="GothamRounded-Book"/>
                <a:hlinkClick r:id="rId2">
                  <a:extLst>
                    <a:ext uri="{A12FA001-AC4F-418D-AE19-62706E023703}">
                      <ahyp:hlinkClr xmlns:ahyp="http://schemas.microsoft.com/office/drawing/2018/hyperlinkcolor" val="tx"/>
                    </a:ext>
                  </a:extLst>
                </a:hlinkClick>
              </a:rPr>
              <a:t>Perkembangan dapat diamati</a:t>
            </a:r>
            <a:r>
              <a:rPr lang="id-ID" sz="2400" i="0" dirty="0">
                <a:effectLst>
                  <a:outerShdw blurRad="38100" dist="38100" dir="2700000" algn="tl">
                    <a:srgbClr val="000000">
                      <a:alpha val="43137"/>
                    </a:srgbClr>
                  </a:outerShdw>
                </a:effectLst>
                <a:latin typeface="GothamRounded-Book"/>
              </a:rPr>
              <a:t> dari cara ia bermain, belajar, berbicara, dan bersikap.</a:t>
            </a:r>
            <a:endParaRPr lang="id-ID" sz="2400" dirty="0">
              <a:effectLst>
                <a:outerShdw blurRad="38100" dist="38100" dir="2700000" algn="tl">
                  <a:srgbClr val="000000">
                    <a:alpha val="43137"/>
                  </a:srgbClr>
                </a:outerShdw>
              </a:effectLst>
            </a:endParaRPr>
          </a:p>
        </p:txBody>
      </p:sp>
      <p:sp>
        <p:nvSpPr>
          <p:cNvPr id="6" name="Rectangle 5">
            <a:extLst>
              <a:ext uri="{FF2B5EF4-FFF2-40B4-BE49-F238E27FC236}">
                <a16:creationId xmlns:a16="http://schemas.microsoft.com/office/drawing/2014/main" id="{EA20546F-B1FE-4239-FAA4-523D3836E83C}"/>
              </a:ext>
            </a:extLst>
          </p:cNvPr>
          <p:cNvSpPr/>
          <p:nvPr/>
        </p:nvSpPr>
        <p:spPr>
          <a:xfrm>
            <a:off x="801756" y="1265619"/>
            <a:ext cx="6069496" cy="563181"/>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id-ID" sz="2400" b="1" dirty="0">
                <a:effectLst>
                  <a:outerShdw blurRad="38100" dist="38100" dir="2700000" algn="tl">
                    <a:srgbClr val="000000">
                      <a:alpha val="43137"/>
                    </a:srgbClr>
                  </a:outerShdw>
                </a:effectLst>
              </a:rPr>
              <a:t>APA ITU TUMBUH KEMBANG ANAK?</a:t>
            </a:r>
          </a:p>
        </p:txBody>
      </p:sp>
    </p:spTree>
    <p:extLst>
      <p:ext uri="{BB962C8B-B14F-4D97-AF65-F5344CB8AC3E}">
        <p14:creationId xmlns:p14="http://schemas.microsoft.com/office/powerpoint/2010/main" val="1770809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536B3-0CD1-6817-A130-30DF359FF3A1}"/>
              </a:ext>
            </a:extLst>
          </p:cNvPr>
          <p:cNvSpPr>
            <a:spLocks noGrp="1"/>
          </p:cNvSpPr>
          <p:nvPr>
            <p:ph type="title"/>
          </p:nvPr>
        </p:nvSpPr>
        <p:spPr/>
        <p:txBody>
          <a:bodyPr/>
          <a:lstStyle/>
          <a:p>
            <a:r>
              <a:rPr lang="id-ID" b="1" dirty="0"/>
              <a:t>Faktor Internal Pertumbuha Anak</a:t>
            </a:r>
          </a:p>
        </p:txBody>
      </p:sp>
      <p:sp>
        <p:nvSpPr>
          <p:cNvPr id="3" name="Content Placeholder 2">
            <a:extLst>
              <a:ext uri="{FF2B5EF4-FFF2-40B4-BE49-F238E27FC236}">
                <a16:creationId xmlns:a16="http://schemas.microsoft.com/office/drawing/2014/main" id="{EE1FB14A-73B4-F0B6-141F-D48199E253C9}"/>
              </a:ext>
            </a:extLst>
          </p:cNvPr>
          <p:cNvSpPr>
            <a:spLocks noGrp="1"/>
          </p:cNvSpPr>
          <p:nvPr>
            <p:ph idx="1"/>
          </p:nvPr>
        </p:nvSpPr>
        <p:spPr/>
        <p:txBody>
          <a:bodyPr/>
          <a:lstStyle/>
          <a:p>
            <a:r>
              <a:rPr lang="nl-NL" b="1" i="0" dirty="0">
                <a:solidFill>
                  <a:srgbClr val="303030"/>
                </a:solidFill>
                <a:effectLst/>
                <a:latin typeface="GothamRounded-Book"/>
              </a:rPr>
              <a:t>Kelamin </a:t>
            </a:r>
            <a:endParaRPr lang="id-ID" b="1" i="0" dirty="0">
              <a:solidFill>
                <a:srgbClr val="303030"/>
              </a:solidFill>
              <a:effectLst/>
              <a:latin typeface="GothamRounded-Book"/>
            </a:endParaRPr>
          </a:p>
          <a:p>
            <a:r>
              <a:rPr lang="nl-NL" b="1" i="0" dirty="0">
                <a:solidFill>
                  <a:srgbClr val="303030"/>
                </a:solidFill>
                <a:effectLst/>
                <a:latin typeface="GothamRounded-Book"/>
              </a:rPr>
              <a:t>Perbedaan Ras </a:t>
            </a:r>
            <a:endParaRPr lang="id-ID" b="1" i="0" dirty="0">
              <a:solidFill>
                <a:srgbClr val="303030"/>
              </a:solidFill>
              <a:effectLst/>
              <a:latin typeface="GothamRounded-Book"/>
            </a:endParaRPr>
          </a:p>
          <a:p>
            <a:r>
              <a:rPr lang="nl-NL" b="1" i="0" dirty="0">
                <a:solidFill>
                  <a:srgbClr val="303030"/>
                </a:solidFill>
                <a:effectLst/>
                <a:latin typeface="GothamRounded-Book"/>
              </a:rPr>
              <a:t>Usia</a:t>
            </a:r>
            <a:endParaRPr lang="id-ID" b="1" i="0" dirty="0">
              <a:solidFill>
                <a:srgbClr val="303030"/>
              </a:solidFill>
              <a:effectLst/>
              <a:latin typeface="GothamRounded-Book"/>
            </a:endParaRPr>
          </a:p>
          <a:p>
            <a:r>
              <a:rPr lang="nl-NL" b="1" i="0" dirty="0">
                <a:solidFill>
                  <a:srgbClr val="303030"/>
                </a:solidFill>
                <a:effectLst/>
                <a:latin typeface="GothamRounded-Book"/>
              </a:rPr>
              <a:t>Genetik</a:t>
            </a:r>
            <a:endParaRPr lang="id-ID" b="1" i="0" dirty="0">
              <a:solidFill>
                <a:srgbClr val="303030"/>
              </a:solidFill>
              <a:effectLst/>
              <a:latin typeface="GothamRounded-Book"/>
            </a:endParaRPr>
          </a:p>
          <a:p>
            <a:r>
              <a:rPr lang="nl-NL" b="1" i="0" dirty="0">
                <a:solidFill>
                  <a:srgbClr val="303030"/>
                </a:solidFill>
                <a:effectLst/>
                <a:latin typeface="GothamRounded-Book"/>
              </a:rPr>
              <a:t>Kromosom</a:t>
            </a:r>
            <a:endParaRPr lang="id-ID" b="1" dirty="0"/>
          </a:p>
        </p:txBody>
      </p:sp>
    </p:spTree>
    <p:extLst>
      <p:ext uri="{BB962C8B-B14F-4D97-AF65-F5344CB8AC3E}">
        <p14:creationId xmlns:p14="http://schemas.microsoft.com/office/powerpoint/2010/main" val="13359793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536B3-0CD1-6817-A130-30DF359FF3A1}"/>
              </a:ext>
            </a:extLst>
          </p:cNvPr>
          <p:cNvSpPr>
            <a:spLocks noGrp="1"/>
          </p:cNvSpPr>
          <p:nvPr>
            <p:ph type="title"/>
          </p:nvPr>
        </p:nvSpPr>
        <p:spPr/>
        <p:txBody>
          <a:bodyPr/>
          <a:lstStyle/>
          <a:p>
            <a:r>
              <a:rPr lang="id-ID" b="1" dirty="0"/>
              <a:t>Faktor Eksternal Pertumbuha Anak</a:t>
            </a:r>
          </a:p>
        </p:txBody>
      </p:sp>
      <p:sp>
        <p:nvSpPr>
          <p:cNvPr id="3" name="Content Placeholder 2">
            <a:extLst>
              <a:ext uri="{FF2B5EF4-FFF2-40B4-BE49-F238E27FC236}">
                <a16:creationId xmlns:a16="http://schemas.microsoft.com/office/drawing/2014/main" id="{EE1FB14A-73B4-F0B6-141F-D48199E253C9}"/>
              </a:ext>
            </a:extLst>
          </p:cNvPr>
          <p:cNvSpPr>
            <a:spLocks noGrp="1"/>
          </p:cNvSpPr>
          <p:nvPr>
            <p:ph idx="1"/>
          </p:nvPr>
        </p:nvSpPr>
        <p:spPr/>
        <p:txBody>
          <a:bodyPr/>
          <a:lstStyle/>
          <a:p>
            <a:r>
              <a:rPr lang="id-ID" b="1" i="0" dirty="0">
                <a:solidFill>
                  <a:srgbClr val="303030"/>
                </a:solidFill>
                <a:effectLst/>
                <a:latin typeface="GothamRounded-Book"/>
              </a:rPr>
              <a:t>Keadaan Lingkungan Sosial</a:t>
            </a:r>
          </a:p>
          <a:p>
            <a:r>
              <a:rPr lang="id-ID" b="1" i="0" dirty="0">
                <a:solidFill>
                  <a:srgbClr val="303030"/>
                </a:solidFill>
                <a:effectLst/>
                <a:latin typeface="GothamRounded-Book"/>
              </a:rPr>
              <a:t>Ekonomi</a:t>
            </a:r>
          </a:p>
          <a:p>
            <a:r>
              <a:rPr lang="id-ID" b="1" i="0" dirty="0">
                <a:solidFill>
                  <a:srgbClr val="303030"/>
                </a:solidFill>
                <a:effectLst/>
                <a:latin typeface="GothamRounded-Book"/>
              </a:rPr>
              <a:t>Nutrisi</a:t>
            </a:r>
          </a:p>
          <a:p>
            <a:r>
              <a:rPr lang="id-ID" b="1" i="0" dirty="0">
                <a:solidFill>
                  <a:srgbClr val="303030"/>
                </a:solidFill>
                <a:effectLst/>
                <a:latin typeface="GothamRounded-Book"/>
              </a:rPr>
              <a:t>Stimulasi Psikologis</a:t>
            </a:r>
            <a:endParaRPr lang="id-ID" b="1" dirty="0"/>
          </a:p>
        </p:txBody>
      </p:sp>
    </p:spTree>
    <p:extLst>
      <p:ext uri="{BB962C8B-B14F-4D97-AF65-F5344CB8AC3E}">
        <p14:creationId xmlns:p14="http://schemas.microsoft.com/office/powerpoint/2010/main" val="42863282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536B3-0CD1-6817-A130-30DF359FF3A1}"/>
              </a:ext>
            </a:extLst>
          </p:cNvPr>
          <p:cNvSpPr>
            <a:spLocks noGrp="1"/>
          </p:cNvSpPr>
          <p:nvPr>
            <p:ph type="title"/>
          </p:nvPr>
        </p:nvSpPr>
        <p:spPr/>
        <p:txBody>
          <a:bodyPr/>
          <a:lstStyle/>
          <a:p>
            <a:r>
              <a:rPr lang="id-ID" b="1" dirty="0"/>
              <a:t>Periode Emas Anak</a:t>
            </a:r>
          </a:p>
        </p:txBody>
      </p:sp>
      <p:pic>
        <p:nvPicPr>
          <p:cNvPr id="1026" name="Picture 2">
            <a:extLst>
              <a:ext uri="{FF2B5EF4-FFF2-40B4-BE49-F238E27FC236}">
                <a16:creationId xmlns:a16="http://schemas.microsoft.com/office/drawing/2014/main" id="{01301FFE-E929-45AB-0A38-901BC121BE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86191" y="4051567"/>
            <a:ext cx="2797245" cy="2095234"/>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EE1FB14A-73B4-F0B6-141F-D48199E253C9}"/>
              </a:ext>
            </a:extLst>
          </p:cNvPr>
          <p:cNvSpPr>
            <a:spLocks noGrp="1"/>
          </p:cNvSpPr>
          <p:nvPr>
            <p:ph idx="1"/>
          </p:nvPr>
        </p:nvSpPr>
        <p:spPr/>
        <p:txBody>
          <a:bodyPr/>
          <a:lstStyle/>
          <a:p>
            <a:pPr marL="0" indent="0">
              <a:buNone/>
            </a:pPr>
            <a:r>
              <a:rPr lang="id-ID" b="0" i="0" dirty="0">
                <a:solidFill>
                  <a:srgbClr val="303030"/>
                </a:solidFill>
                <a:effectLst/>
                <a:latin typeface="GothamRounded-Book"/>
              </a:rPr>
              <a:t>Periode emas anak berlangsung pada rentang usia 0-5 tahun. </a:t>
            </a:r>
          </a:p>
          <a:p>
            <a:pPr marL="0" indent="0">
              <a:buNone/>
            </a:pPr>
            <a:r>
              <a:rPr lang="id-ID" b="0" i="0" dirty="0">
                <a:solidFill>
                  <a:srgbClr val="303030"/>
                </a:solidFill>
                <a:effectLst/>
                <a:latin typeface="GothamRounded-Book"/>
              </a:rPr>
              <a:t>Usia ini merupakan fase awal tahap tumbuh kembang anak dan akan berpengaruh pada fase selanjutnya. </a:t>
            </a:r>
          </a:p>
          <a:p>
            <a:pPr marL="0" indent="0">
              <a:buNone/>
            </a:pPr>
            <a:r>
              <a:rPr lang="id-ID" b="0" i="0" dirty="0">
                <a:solidFill>
                  <a:srgbClr val="303030"/>
                </a:solidFill>
                <a:effectLst/>
                <a:latin typeface="GothamRounded-Book"/>
              </a:rPr>
              <a:t>Di masa ini, Ibu harus semakin cermat untuk mendapatkan hasil optimal dan mencegah terjadinya kelainan sedini mungkin.</a:t>
            </a:r>
            <a:endParaRPr lang="id-ID" b="1" i="0" dirty="0">
              <a:solidFill>
                <a:srgbClr val="303030"/>
              </a:solidFill>
              <a:effectLst/>
              <a:latin typeface="GothamRounded-Book"/>
            </a:endParaRPr>
          </a:p>
        </p:txBody>
      </p:sp>
    </p:spTree>
    <p:extLst>
      <p:ext uri="{BB962C8B-B14F-4D97-AF65-F5344CB8AC3E}">
        <p14:creationId xmlns:p14="http://schemas.microsoft.com/office/powerpoint/2010/main" val="42796673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536B3-0CD1-6817-A130-30DF359FF3A1}"/>
              </a:ext>
            </a:extLst>
          </p:cNvPr>
          <p:cNvSpPr>
            <a:spLocks noGrp="1"/>
          </p:cNvSpPr>
          <p:nvPr>
            <p:ph type="title"/>
          </p:nvPr>
        </p:nvSpPr>
        <p:spPr/>
        <p:txBody>
          <a:bodyPr>
            <a:normAutofit fontScale="90000"/>
          </a:bodyPr>
          <a:lstStyle/>
          <a:p>
            <a:r>
              <a:rPr lang="nl-NL" b="1" dirty="0"/>
              <a:t>Tahap Pertumbuhan Dan Perkembangan Balita 1-5 Tahun</a:t>
            </a:r>
            <a:endParaRPr lang="id-ID" b="1" dirty="0"/>
          </a:p>
        </p:txBody>
      </p:sp>
      <p:sp>
        <p:nvSpPr>
          <p:cNvPr id="3" name="Content Placeholder 2">
            <a:extLst>
              <a:ext uri="{FF2B5EF4-FFF2-40B4-BE49-F238E27FC236}">
                <a16:creationId xmlns:a16="http://schemas.microsoft.com/office/drawing/2014/main" id="{EE1FB14A-73B4-F0B6-141F-D48199E253C9}"/>
              </a:ext>
            </a:extLst>
          </p:cNvPr>
          <p:cNvSpPr>
            <a:spLocks noGrp="1"/>
          </p:cNvSpPr>
          <p:nvPr>
            <p:ph idx="1"/>
          </p:nvPr>
        </p:nvSpPr>
        <p:spPr>
          <a:xfrm>
            <a:off x="1295401" y="2556932"/>
            <a:ext cx="5264425" cy="3318936"/>
          </a:xfrm>
        </p:spPr>
        <p:txBody>
          <a:bodyPr/>
          <a:lstStyle/>
          <a:p>
            <a:pPr algn="l"/>
            <a:r>
              <a:rPr lang="id-ID" b="1" i="0" dirty="0">
                <a:solidFill>
                  <a:schemeClr val="tx1"/>
                </a:solidFill>
                <a:effectLst/>
                <a:latin typeface="GothamRounded-Medium"/>
              </a:rPr>
              <a:t>1. Usia 0-4 Bulan</a:t>
            </a:r>
            <a:endParaRPr lang="id-ID" b="0" i="0" dirty="0">
              <a:solidFill>
                <a:schemeClr val="tx1"/>
              </a:solidFill>
              <a:effectLst/>
              <a:latin typeface="GothamRounded-Medium"/>
            </a:endParaRPr>
          </a:p>
          <a:p>
            <a:pPr algn="l"/>
            <a:r>
              <a:rPr lang="id-ID" b="0" i="0" dirty="0">
                <a:solidFill>
                  <a:schemeClr val="tx1"/>
                </a:solidFill>
                <a:effectLst/>
                <a:latin typeface="GothamRounded-Book"/>
              </a:rPr>
              <a:t>Sering memeluk dan menimang dengan penuh kasih sayang. Gantung benda berwarna cerah yang bergerak dan bisa dilihat oleh si Kecil. Ajak si Kecil tersenyum, bicara, dan mendengarkan musik.</a:t>
            </a:r>
          </a:p>
        </p:txBody>
      </p:sp>
      <p:pic>
        <p:nvPicPr>
          <p:cNvPr id="2054" name="Picture 6">
            <a:extLst>
              <a:ext uri="{FF2B5EF4-FFF2-40B4-BE49-F238E27FC236}">
                <a16:creationId xmlns:a16="http://schemas.microsoft.com/office/drawing/2014/main" id="{4398ED23-AAE9-DC4A-2B17-2C8641669D81}"/>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5786" b="93714" l="10000" r="90000">
                        <a14:foregroundMark x1="61429" y1="5786" x2="61429" y2="5786"/>
                        <a14:foregroundMark x1="65857" y1="93714" x2="65857" y2="93714"/>
                      </a14:backgroundRemoval>
                    </a14:imgEffect>
                  </a14:imgLayer>
                </a14:imgProps>
              </a:ext>
              <a:ext uri="{28A0092B-C50C-407E-A947-70E740481C1C}">
                <a14:useLocalDpi xmlns:a14="http://schemas.microsoft.com/office/drawing/2010/main" val="0"/>
              </a:ext>
            </a:extLst>
          </a:blip>
          <a:srcRect/>
          <a:stretch>
            <a:fillRect/>
          </a:stretch>
        </p:blipFill>
        <p:spPr bwMode="auto">
          <a:xfrm>
            <a:off x="7127461" y="2556932"/>
            <a:ext cx="3669748" cy="36697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80937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id="{99B1A80F-C5E7-7055-17FB-9C98D56BC3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21808" y="2928730"/>
            <a:ext cx="5712553" cy="322124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C6536B3-0CD1-6817-A130-30DF359FF3A1}"/>
              </a:ext>
            </a:extLst>
          </p:cNvPr>
          <p:cNvSpPr>
            <a:spLocks noGrp="1"/>
          </p:cNvSpPr>
          <p:nvPr>
            <p:ph type="title"/>
          </p:nvPr>
        </p:nvSpPr>
        <p:spPr/>
        <p:txBody>
          <a:bodyPr>
            <a:normAutofit fontScale="90000"/>
          </a:bodyPr>
          <a:lstStyle/>
          <a:p>
            <a:r>
              <a:rPr lang="nl-NL" b="1" dirty="0"/>
              <a:t>Tahap Pertumbuhan Dan Perkembangan Balita 1-5 Tahun</a:t>
            </a:r>
            <a:endParaRPr lang="id-ID" b="1" dirty="0"/>
          </a:p>
        </p:txBody>
      </p:sp>
      <p:sp>
        <p:nvSpPr>
          <p:cNvPr id="3" name="Content Placeholder 2">
            <a:extLst>
              <a:ext uri="{FF2B5EF4-FFF2-40B4-BE49-F238E27FC236}">
                <a16:creationId xmlns:a16="http://schemas.microsoft.com/office/drawing/2014/main" id="{EE1FB14A-73B4-F0B6-141F-D48199E253C9}"/>
              </a:ext>
            </a:extLst>
          </p:cNvPr>
          <p:cNvSpPr>
            <a:spLocks noGrp="1"/>
          </p:cNvSpPr>
          <p:nvPr>
            <p:ph idx="1"/>
          </p:nvPr>
        </p:nvSpPr>
        <p:spPr>
          <a:xfrm>
            <a:off x="1295401" y="2556932"/>
            <a:ext cx="5264425" cy="3318936"/>
          </a:xfrm>
        </p:spPr>
        <p:txBody>
          <a:bodyPr/>
          <a:lstStyle/>
          <a:p>
            <a:pPr algn="l"/>
            <a:r>
              <a:rPr lang="id-ID" b="1" i="0" dirty="0">
                <a:solidFill>
                  <a:schemeClr val="tx1"/>
                </a:solidFill>
                <a:effectLst/>
                <a:latin typeface="GothamRounded-Medium"/>
              </a:rPr>
              <a:t>2. Usia 4-6 Bulan</a:t>
            </a:r>
            <a:endParaRPr lang="id-ID" b="0" i="0" dirty="0">
              <a:solidFill>
                <a:schemeClr val="tx1"/>
              </a:solidFill>
              <a:effectLst/>
              <a:latin typeface="GothamRounded-Medium"/>
            </a:endParaRPr>
          </a:p>
          <a:p>
            <a:pPr algn="l"/>
            <a:r>
              <a:rPr lang="id-ID" b="0" i="0" dirty="0">
                <a:solidFill>
                  <a:schemeClr val="tx1"/>
                </a:solidFill>
                <a:effectLst/>
                <a:latin typeface="GothamRounded-Book"/>
              </a:rPr>
              <a:t>Sering tengkurapkan si Kecil. Gerakkan benda ke kiri dan kanan, di depan matanya. Perdengarkan berbagai bunyi-bunyian. Beri mainan benda yang besar dan berwarna.</a:t>
            </a:r>
          </a:p>
        </p:txBody>
      </p:sp>
    </p:spTree>
    <p:extLst>
      <p:ext uri="{BB962C8B-B14F-4D97-AF65-F5344CB8AC3E}">
        <p14:creationId xmlns:p14="http://schemas.microsoft.com/office/powerpoint/2010/main" val="11456181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536B3-0CD1-6817-A130-30DF359FF3A1}"/>
              </a:ext>
            </a:extLst>
          </p:cNvPr>
          <p:cNvSpPr>
            <a:spLocks noGrp="1"/>
          </p:cNvSpPr>
          <p:nvPr>
            <p:ph type="title"/>
          </p:nvPr>
        </p:nvSpPr>
        <p:spPr/>
        <p:txBody>
          <a:bodyPr>
            <a:normAutofit fontScale="90000"/>
          </a:bodyPr>
          <a:lstStyle/>
          <a:p>
            <a:r>
              <a:rPr lang="nl-NL" b="1" dirty="0"/>
              <a:t>Tahap Pertumbuhan Dan Perkembangan Balita 1-5 Tahun</a:t>
            </a:r>
            <a:endParaRPr lang="id-ID" b="1" dirty="0"/>
          </a:p>
        </p:txBody>
      </p:sp>
      <p:pic>
        <p:nvPicPr>
          <p:cNvPr id="3074" name="Picture 2">
            <a:extLst>
              <a:ext uri="{FF2B5EF4-FFF2-40B4-BE49-F238E27FC236}">
                <a16:creationId xmlns:a16="http://schemas.microsoft.com/office/drawing/2014/main" id="{C0D2F3AC-C468-0E48-30D2-68567B9DFD6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59826" y="2746882"/>
            <a:ext cx="4697581" cy="3134139"/>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EE1FB14A-73B4-F0B6-141F-D48199E253C9}"/>
              </a:ext>
            </a:extLst>
          </p:cNvPr>
          <p:cNvSpPr>
            <a:spLocks noGrp="1"/>
          </p:cNvSpPr>
          <p:nvPr>
            <p:ph idx="1"/>
          </p:nvPr>
        </p:nvSpPr>
        <p:spPr>
          <a:xfrm>
            <a:off x="1295401" y="2556932"/>
            <a:ext cx="5264425" cy="3318936"/>
          </a:xfrm>
        </p:spPr>
        <p:txBody>
          <a:bodyPr>
            <a:normAutofit lnSpcReduction="10000"/>
          </a:bodyPr>
          <a:lstStyle/>
          <a:p>
            <a:pPr algn="l"/>
            <a:r>
              <a:rPr lang="id-ID" b="1" i="0" dirty="0">
                <a:solidFill>
                  <a:schemeClr val="tx1"/>
                </a:solidFill>
                <a:effectLst/>
                <a:latin typeface="GothamRounded-Medium"/>
              </a:rPr>
              <a:t>3. Usia 6-12 Bulan</a:t>
            </a:r>
            <a:endParaRPr lang="id-ID" b="0" i="0" dirty="0">
              <a:solidFill>
                <a:schemeClr val="tx1"/>
              </a:solidFill>
              <a:effectLst/>
              <a:latin typeface="GothamRounded-Medium"/>
            </a:endParaRPr>
          </a:p>
          <a:p>
            <a:pPr algn="l"/>
            <a:r>
              <a:rPr lang="id-ID" b="0" i="0" dirty="0">
                <a:solidFill>
                  <a:schemeClr val="tx1"/>
                </a:solidFill>
                <a:effectLst/>
                <a:latin typeface="GothamRounded-Book"/>
              </a:rPr>
              <a:t>Ajari si Kecil untuk duduk, ajak main ci-luk-ba, ajari memegang dan makan biskuit, ajari memegang benda kecil dengan 2 jari, aari berdiri dan berjalan dengan berpegangan, ajak bicara sesering mungkin, latih mengucapkan ma.. ma.. pa.. pa, beri mainan yang aman dipukul-pukul.</a:t>
            </a:r>
          </a:p>
        </p:txBody>
      </p:sp>
    </p:spTree>
    <p:extLst>
      <p:ext uri="{BB962C8B-B14F-4D97-AF65-F5344CB8AC3E}">
        <p14:creationId xmlns:p14="http://schemas.microsoft.com/office/powerpoint/2010/main" val="35015907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536B3-0CD1-6817-A130-30DF359FF3A1}"/>
              </a:ext>
            </a:extLst>
          </p:cNvPr>
          <p:cNvSpPr>
            <a:spLocks noGrp="1"/>
          </p:cNvSpPr>
          <p:nvPr>
            <p:ph type="title"/>
          </p:nvPr>
        </p:nvSpPr>
        <p:spPr/>
        <p:txBody>
          <a:bodyPr>
            <a:normAutofit fontScale="90000"/>
          </a:bodyPr>
          <a:lstStyle/>
          <a:p>
            <a:r>
              <a:rPr lang="nl-NL" b="1" dirty="0"/>
              <a:t>Tahap Pertumbuhan Dan Perkembangan Balita 1-5 Tahun</a:t>
            </a:r>
            <a:endParaRPr lang="id-ID" b="1" dirty="0"/>
          </a:p>
        </p:txBody>
      </p:sp>
      <p:pic>
        <p:nvPicPr>
          <p:cNvPr id="4098" name="Picture 2">
            <a:extLst>
              <a:ext uri="{FF2B5EF4-FFF2-40B4-BE49-F238E27FC236}">
                <a16:creationId xmlns:a16="http://schemas.microsoft.com/office/drawing/2014/main" id="{D0F5FEB4-2DCE-3EB3-3DA8-01C8401FF6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65983" y="3482543"/>
            <a:ext cx="5182443" cy="272078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EE1FB14A-73B4-F0B6-141F-D48199E253C9}"/>
              </a:ext>
            </a:extLst>
          </p:cNvPr>
          <p:cNvSpPr>
            <a:spLocks noGrp="1"/>
          </p:cNvSpPr>
          <p:nvPr>
            <p:ph idx="1"/>
          </p:nvPr>
        </p:nvSpPr>
        <p:spPr>
          <a:xfrm>
            <a:off x="1295401" y="2556932"/>
            <a:ext cx="5264425" cy="3318936"/>
          </a:xfrm>
        </p:spPr>
        <p:txBody>
          <a:bodyPr>
            <a:normAutofit/>
          </a:bodyPr>
          <a:lstStyle/>
          <a:p>
            <a:pPr algn="l"/>
            <a:r>
              <a:rPr lang="id-ID" b="1" i="0" dirty="0">
                <a:solidFill>
                  <a:schemeClr val="tx1"/>
                </a:solidFill>
                <a:effectLst/>
                <a:latin typeface="GothamRounded-Medium"/>
              </a:rPr>
              <a:t>4. Usia 1-2 Tahun</a:t>
            </a:r>
            <a:endParaRPr lang="id-ID" b="0" i="0" dirty="0">
              <a:solidFill>
                <a:schemeClr val="tx1"/>
              </a:solidFill>
              <a:effectLst/>
              <a:latin typeface="GothamRounded-Medium"/>
            </a:endParaRPr>
          </a:p>
          <a:p>
            <a:pPr algn="l"/>
            <a:r>
              <a:rPr lang="id-ID" b="0" i="0" dirty="0">
                <a:solidFill>
                  <a:schemeClr val="tx1"/>
                </a:solidFill>
                <a:effectLst/>
                <a:latin typeface="GothamRounded-Book"/>
              </a:rPr>
              <a:t>Ajari berjalan di undakan/tangga, ajak membersihkan meja dan menyapu, ajak membereskan mainan, ajari mencoret-coret di kertas, ajari menyebut bagian tubuhnya, bacakan cerita anak, ajak bernyanyi, ajak bermain</a:t>
            </a:r>
          </a:p>
        </p:txBody>
      </p:sp>
    </p:spTree>
    <p:extLst>
      <p:ext uri="{BB962C8B-B14F-4D97-AF65-F5344CB8AC3E}">
        <p14:creationId xmlns:p14="http://schemas.microsoft.com/office/powerpoint/2010/main" val="1744709035"/>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B15E28"/>
      </a:accent1>
      <a:accent2>
        <a:srgbClr val="B13228"/>
      </a:accent2>
      <a:accent3>
        <a:srgbClr val="8B7B56"/>
      </a:accent3>
      <a:accent4>
        <a:srgbClr val="E09C41"/>
      </a:accent4>
      <a:accent5>
        <a:srgbClr val="9EAE51"/>
      </a:accent5>
      <a:accent6>
        <a:srgbClr val="6E7355"/>
      </a:accent6>
      <a:hlink>
        <a:srgbClr val="D37A21"/>
      </a:hlink>
      <a:folHlink>
        <a:srgbClr val="CA8F55"/>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039A4B3-0617-4CFC-B614-27363ECC28AC}"/>
    </a:ext>
  </a:extLst>
</a:theme>
</file>

<file path=docProps/app.xml><?xml version="1.0" encoding="utf-8"?>
<Properties xmlns="http://schemas.openxmlformats.org/officeDocument/2006/extended-properties" xmlns:vt="http://schemas.openxmlformats.org/officeDocument/2006/docPropsVTypes">
  <Template>Organic</Template>
  <TotalTime>39</TotalTime>
  <Words>632</Words>
  <Application>Microsoft Office PowerPoint</Application>
  <PresentationFormat>Widescreen</PresentationFormat>
  <Paragraphs>51</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Garamond</vt:lpstr>
      <vt:lpstr>GothamRounded-Bold</vt:lpstr>
      <vt:lpstr>GothamRounded-Book</vt:lpstr>
      <vt:lpstr>GothamRounded-Medium</vt:lpstr>
      <vt:lpstr>Organic</vt:lpstr>
      <vt:lpstr>Tahapan Tumbuh Kembang Anak Sejak Dini Agar Optimal</vt:lpstr>
      <vt:lpstr>PowerPoint Presentation</vt:lpstr>
      <vt:lpstr>Faktor Internal Pertumbuha Anak</vt:lpstr>
      <vt:lpstr>Faktor Eksternal Pertumbuha Anak</vt:lpstr>
      <vt:lpstr>Periode Emas Anak</vt:lpstr>
      <vt:lpstr>Tahap Pertumbuhan Dan Perkembangan Balita 1-5 Tahun</vt:lpstr>
      <vt:lpstr>Tahap Pertumbuhan Dan Perkembangan Balita 1-5 Tahun</vt:lpstr>
      <vt:lpstr>Tahap Pertumbuhan Dan Perkembangan Balita 1-5 Tahun</vt:lpstr>
      <vt:lpstr>Tahap Pertumbuhan Dan Perkembangan Balita 1-5 Tahun</vt:lpstr>
      <vt:lpstr>Tahap Pertumbuhan Dan Perkembangan Balita 1-5 Tahun</vt:lpstr>
      <vt:lpstr>Tahap Pertumbuhan Dan Perkembangan Balita 1-5 Tahun</vt:lpstr>
      <vt:lpstr>Tips Agar Tumbuh Kembang Anak Optimal</vt:lpstr>
      <vt:lpstr>Tips Agar Tumbuh Kembang Anak Optimal</vt:lpstr>
      <vt:lpstr>Tips Agar Tumbuh Kembang Anak Optimal</vt:lpstr>
      <vt:lpstr>TERIMAKASIH.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Tahapan Tumbuh Kembang Anak Sejak Dini Agar Optimal</dc:title>
  <dc:creator>Syahrul Hasbi</dc:creator>
  <cp:lastModifiedBy>Syahrul Hasbi</cp:lastModifiedBy>
  <cp:revision>2</cp:revision>
  <dcterms:created xsi:type="dcterms:W3CDTF">2022-11-10T12:59:54Z</dcterms:created>
  <dcterms:modified xsi:type="dcterms:W3CDTF">2022-11-10T13:38:58Z</dcterms:modified>
</cp:coreProperties>
</file>

<file path=docProps/thumbnail.jpeg>
</file>